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2.xml"/><Relationship Id="rId8" Type="http://schemas.openxmlformats.org/officeDocument/2006/relationships/tags" Target="../tags/tag41.xml"/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2"/>
          <p:cNvSpPr/>
          <p:nvPr userDrawn="1">
            <p:custDataLst>
              <p:tags r:id="rId2"/>
            </p:custDataLst>
          </p:nvPr>
        </p:nvSpPr>
        <p:spPr>
          <a:xfrm>
            <a:off x="0" y="2267903"/>
            <a:ext cx="9144000" cy="2414111"/>
          </a:xfrm>
          <a:custGeom>
            <a:avLst/>
            <a:gdLst>
              <a:gd name="connsiteX0" fmla="*/ 0 w 19205"/>
              <a:gd name="connsiteY0" fmla="*/ 5042 h 5069"/>
              <a:gd name="connsiteX1" fmla="*/ 2204 w 19205"/>
              <a:gd name="connsiteY1" fmla="*/ 5044 h 5069"/>
              <a:gd name="connsiteX2" fmla="*/ 2204 w 19205"/>
              <a:gd name="connsiteY2" fmla="*/ 4474 h 5069"/>
              <a:gd name="connsiteX3" fmla="*/ 3010 w 19205"/>
              <a:gd name="connsiteY3" fmla="*/ 4470 h 5069"/>
              <a:gd name="connsiteX4" fmla="*/ 3014 w 19205"/>
              <a:gd name="connsiteY4" fmla="*/ 3374 h 5069"/>
              <a:gd name="connsiteX5" fmla="*/ 4234 w 19205"/>
              <a:gd name="connsiteY5" fmla="*/ 3374 h 5069"/>
              <a:gd name="connsiteX6" fmla="*/ 4234 w 19205"/>
              <a:gd name="connsiteY6" fmla="*/ 4294 h 5069"/>
              <a:gd name="connsiteX7" fmla="*/ 3914 w 19205"/>
              <a:gd name="connsiteY7" fmla="*/ 4294 h 5069"/>
              <a:gd name="connsiteX8" fmla="*/ 3914 w 19205"/>
              <a:gd name="connsiteY8" fmla="*/ 2524 h 5069"/>
              <a:gd name="connsiteX9" fmla="*/ 4274 w 19205"/>
              <a:gd name="connsiteY9" fmla="*/ 2524 h 5069"/>
              <a:gd name="connsiteX10" fmla="*/ 4278 w 19205"/>
              <a:gd name="connsiteY10" fmla="*/ 0 h 5069"/>
              <a:gd name="connsiteX11" fmla="*/ 5058 w 19205"/>
              <a:gd name="connsiteY11" fmla="*/ 480 h 5069"/>
              <a:gd name="connsiteX12" fmla="*/ 5044 w 19205"/>
              <a:gd name="connsiteY12" fmla="*/ 4864 h 5069"/>
              <a:gd name="connsiteX13" fmla="*/ 4701 w 19205"/>
              <a:gd name="connsiteY13" fmla="*/ 4863 h 5069"/>
              <a:gd name="connsiteX14" fmla="*/ 4701 w 19205"/>
              <a:gd name="connsiteY14" fmla="*/ 1968 h 5069"/>
              <a:gd name="connsiteX15" fmla="*/ 5663 w 19205"/>
              <a:gd name="connsiteY15" fmla="*/ 1965 h 5069"/>
              <a:gd name="connsiteX16" fmla="*/ 5662 w 19205"/>
              <a:gd name="connsiteY16" fmla="*/ 4024 h 5069"/>
              <a:gd name="connsiteX17" fmla="*/ 6454 w 19205"/>
              <a:gd name="connsiteY17" fmla="*/ 4024 h 5069"/>
              <a:gd name="connsiteX18" fmla="*/ 6457 w 19205"/>
              <a:gd name="connsiteY18" fmla="*/ 5069 h 5069"/>
              <a:gd name="connsiteX19" fmla="*/ 19205 w 19205"/>
              <a:gd name="connsiteY19" fmla="*/ 5069 h 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205" h="5069">
                <a:moveTo>
                  <a:pt x="0" y="5042"/>
                </a:moveTo>
                <a:lnTo>
                  <a:pt x="2204" y="5044"/>
                </a:lnTo>
                <a:lnTo>
                  <a:pt x="2204" y="4474"/>
                </a:lnTo>
                <a:lnTo>
                  <a:pt x="3010" y="4470"/>
                </a:lnTo>
                <a:lnTo>
                  <a:pt x="3014" y="3374"/>
                </a:lnTo>
                <a:lnTo>
                  <a:pt x="4234" y="3374"/>
                </a:lnTo>
                <a:lnTo>
                  <a:pt x="4234" y="4294"/>
                </a:lnTo>
                <a:lnTo>
                  <a:pt x="3914" y="4294"/>
                </a:lnTo>
                <a:lnTo>
                  <a:pt x="3914" y="2524"/>
                </a:lnTo>
                <a:lnTo>
                  <a:pt x="4274" y="2524"/>
                </a:lnTo>
                <a:lnTo>
                  <a:pt x="4278" y="0"/>
                </a:lnTo>
                <a:lnTo>
                  <a:pt x="5058" y="480"/>
                </a:lnTo>
                <a:lnTo>
                  <a:pt x="5044" y="4864"/>
                </a:lnTo>
                <a:lnTo>
                  <a:pt x="4701" y="4863"/>
                </a:lnTo>
                <a:lnTo>
                  <a:pt x="4701" y="1968"/>
                </a:lnTo>
                <a:lnTo>
                  <a:pt x="5663" y="1965"/>
                </a:lnTo>
                <a:lnTo>
                  <a:pt x="5662" y="4024"/>
                </a:lnTo>
                <a:lnTo>
                  <a:pt x="6454" y="4024"/>
                </a:lnTo>
                <a:lnTo>
                  <a:pt x="6457" y="5069"/>
                </a:lnTo>
                <a:lnTo>
                  <a:pt x="19205" y="5069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672000" y="1964366"/>
            <a:ext cx="4452300" cy="1541584"/>
          </a:xfrm>
        </p:spPr>
        <p:txBody>
          <a:bodyPr wrap="square" lIns="90000" tIns="46800" rIns="90000" bIns="46800" anchor="b">
            <a:normAutofit/>
          </a:bodyPr>
          <a:lstStyle>
            <a:lvl1pPr algn="r">
              <a:lnSpc>
                <a:spcPct val="100000"/>
              </a:lnSpc>
              <a:defRPr sz="4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4"/>
            </p:custDataLst>
          </p:nvPr>
        </p:nvSpPr>
        <p:spPr>
          <a:xfrm>
            <a:off x="3672000" y="3773250"/>
            <a:ext cx="4452300" cy="540000"/>
          </a:xfrm>
        </p:spPr>
        <p:txBody>
          <a:bodyPr wrap="square" lIns="90000" tIns="46800" rIns="90000" bIns="46800">
            <a:normAutofit/>
          </a:bodyPr>
          <a:lstStyle>
            <a:lvl1pPr marL="0" indent="0" algn="r">
              <a:lnSpc>
                <a:spcPct val="100000"/>
              </a:lnSpc>
              <a:buNone/>
              <a:defRPr sz="1500" b="1" spc="50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0" name="联系方式占位符 9"/>
          <p:cNvSpPr>
            <a:spLocks noGrp="1"/>
          </p:cNvSpPr>
          <p:nvPr>
            <p:ph type="body" sz="quarter" idx="16" hasCustomPrompt="1"/>
            <p:custDataLst>
              <p:tags r:id="rId8"/>
            </p:custDataLst>
          </p:nvPr>
        </p:nvSpPr>
        <p:spPr>
          <a:xfrm>
            <a:off x="6157128" y="4985550"/>
            <a:ext cx="1925100" cy="554537"/>
          </a:xfrm>
        </p:spPr>
        <p:txBody>
          <a:bodyPr wrap="square" lIns="90000" tIns="46800" rIns="90000" bIns="46800" anchor="t">
            <a:normAutofit/>
          </a:bodyPr>
          <a:lstStyle>
            <a:lvl1pPr marL="0" indent="0" algn="r">
              <a:lnSpc>
                <a:spcPct val="100000"/>
              </a:lnSpc>
              <a:buNone/>
              <a:defRPr sz="135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联系方式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9"/>
            </p:custDataLst>
          </p:nvPr>
        </p:nvSpPr>
        <p:spPr>
          <a:xfrm>
            <a:off x="4390320" y="4985550"/>
            <a:ext cx="1622700" cy="554537"/>
          </a:xfrm>
        </p:spPr>
        <p:txBody>
          <a:bodyPr wrap="square" lIns="90000" tIns="46800" rIns="90000" bIns="468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35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17"/>
          <p:cNvSpPr/>
          <p:nvPr userDrawn="1">
            <p:custDataLst>
              <p:tags r:id="rId2"/>
            </p:custDataLst>
          </p:nvPr>
        </p:nvSpPr>
        <p:spPr>
          <a:xfrm>
            <a:off x="5651183" y="3075146"/>
            <a:ext cx="3492818" cy="2273141"/>
          </a:xfrm>
          <a:custGeom>
            <a:avLst/>
            <a:gdLst>
              <a:gd name="connsiteX0" fmla="*/ 0 w 7334"/>
              <a:gd name="connsiteY0" fmla="*/ 4754 h 4773"/>
              <a:gd name="connsiteX1" fmla="*/ 1297 w 7334"/>
              <a:gd name="connsiteY1" fmla="*/ 4754 h 4773"/>
              <a:gd name="connsiteX2" fmla="*/ 1297 w 7334"/>
              <a:gd name="connsiteY2" fmla="*/ 3267 h 4773"/>
              <a:gd name="connsiteX3" fmla="*/ 2032 w 7334"/>
              <a:gd name="connsiteY3" fmla="*/ 2990 h 4773"/>
              <a:gd name="connsiteX4" fmla="*/ 2028 w 7334"/>
              <a:gd name="connsiteY4" fmla="*/ 4767 h 4773"/>
              <a:gd name="connsiteX5" fmla="*/ 1736 w 7334"/>
              <a:gd name="connsiteY5" fmla="*/ 4769 h 4773"/>
              <a:gd name="connsiteX6" fmla="*/ 1736 w 7334"/>
              <a:gd name="connsiteY6" fmla="*/ 1950 h 4773"/>
              <a:gd name="connsiteX7" fmla="*/ 3109 w 7334"/>
              <a:gd name="connsiteY7" fmla="*/ 2275 h 4773"/>
              <a:gd name="connsiteX8" fmla="*/ 3109 w 7334"/>
              <a:gd name="connsiteY8" fmla="*/ 4773 h 4773"/>
              <a:gd name="connsiteX9" fmla="*/ 2594 w 7334"/>
              <a:gd name="connsiteY9" fmla="*/ 4773 h 4773"/>
              <a:gd name="connsiteX10" fmla="*/ 2604 w 7334"/>
              <a:gd name="connsiteY10" fmla="*/ 0 h 4773"/>
              <a:gd name="connsiteX11" fmla="*/ 3656 w 7334"/>
              <a:gd name="connsiteY11" fmla="*/ 7 h 4773"/>
              <a:gd name="connsiteX12" fmla="*/ 3653 w 7334"/>
              <a:gd name="connsiteY12" fmla="*/ 3834 h 4773"/>
              <a:gd name="connsiteX13" fmla="*/ 3404 w 7334"/>
              <a:gd name="connsiteY13" fmla="*/ 3837 h 4773"/>
              <a:gd name="connsiteX14" fmla="*/ 3404 w 7334"/>
              <a:gd name="connsiteY14" fmla="*/ 2979 h 4773"/>
              <a:gd name="connsiteX15" fmla="*/ 4594 w 7334"/>
              <a:gd name="connsiteY15" fmla="*/ 2978 h 4773"/>
              <a:gd name="connsiteX16" fmla="*/ 4593 w 7334"/>
              <a:gd name="connsiteY16" fmla="*/ 4339 h 4773"/>
              <a:gd name="connsiteX17" fmla="*/ 5122 w 7334"/>
              <a:gd name="connsiteY17" fmla="*/ 4338 h 4773"/>
              <a:gd name="connsiteX18" fmla="*/ 5120 w 7334"/>
              <a:gd name="connsiteY18" fmla="*/ 4771 h 4773"/>
              <a:gd name="connsiteX19" fmla="*/ 7334 w 7334"/>
              <a:gd name="connsiteY19" fmla="*/ 4769 h 4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334" h="4773">
                <a:moveTo>
                  <a:pt x="0" y="4754"/>
                </a:moveTo>
                <a:lnTo>
                  <a:pt x="1297" y="4754"/>
                </a:lnTo>
                <a:lnTo>
                  <a:pt x="1297" y="3267"/>
                </a:lnTo>
                <a:lnTo>
                  <a:pt x="2032" y="2990"/>
                </a:lnTo>
                <a:lnTo>
                  <a:pt x="2028" y="4767"/>
                </a:lnTo>
                <a:lnTo>
                  <a:pt x="1736" y="4769"/>
                </a:lnTo>
                <a:lnTo>
                  <a:pt x="1736" y="1950"/>
                </a:lnTo>
                <a:lnTo>
                  <a:pt x="3109" y="2275"/>
                </a:lnTo>
                <a:lnTo>
                  <a:pt x="3109" y="4773"/>
                </a:lnTo>
                <a:lnTo>
                  <a:pt x="2594" y="4773"/>
                </a:lnTo>
                <a:lnTo>
                  <a:pt x="2604" y="0"/>
                </a:lnTo>
                <a:lnTo>
                  <a:pt x="3656" y="7"/>
                </a:lnTo>
                <a:lnTo>
                  <a:pt x="3653" y="3834"/>
                </a:lnTo>
                <a:lnTo>
                  <a:pt x="3404" y="3837"/>
                </a:lnTo>
                <a:lnTo>
                  <a:pt x="3404" y="2979"/>
                </a:lnTo>
                <a:lnTo>
                  <a:pt x="4594" y="2978"/>
                </a:lnTo>
                <a:lnTo>
                  <a:pt x="4593" y="4339"/>
                </a:lnTo>
                <a:lnTo>
                  <a:pt x="5122" y="4338"/>
                </a:lnTo>
                <a:lnTo>
                  <a:pt x="5120" y="4771"/>
                </a:lnTo>
                <a:lnTo>
                  <a:pt x="7334" y="4769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auto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cxnSp>
        <p:nvCxnSpPr>
          <p:cNvPr id="10" name="直接连接符 9"/>
          <p:cNvCxnSpPr/>
          <p:nvPr userDrawn="1">
            <p:custDataLst>
              <p:tags r:id="rId3"/>
            </p:custDataLst>
          </p:nvPr>
        </p:nvCxnSpPr>
        <p:spPr>
          <a:xfrm>
            <a:off x="7146131" y="2652713"/>
            <a:ext cx="0" cy="422434"/>
          </a:xfrm>
          <a:prstGeom prst="lin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3" name="椭圆 2"/>
          <p:cNvSpPr>
            <a:spLocks noChangeAspect="1"/>
          </p:cNvSpPr>
          <p:nvPr userDrawn="1">
            <p:custDataLst>
              <p:tags r:id="rId4"/>
            </p:custDataLst>
          </p:nvPr>
        </p:nvSpPr>
        <p:spPr>
          <a:xfrm>
            <a:off x="5616000" y="5293350"/>
            <a:ext cx="81000" cy="8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413100" y="1240650"/>
            <a:ext cx="1630800" cy="1053000"/>
          </a:xfrm>
        </p:spPr>
        <p:txBody>
          <a:bodyPr wrap="square" lIns="90000" tIns="46800" rIns="90000" bIns="46800" anchor="ctr">
            <a:normAutofit/>
          </a:bodyPr>
          <a:lstStyle>
            <a:lvl1pPr algn="r">
              <a:defRPr sz="4050"/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7"/>
          <p:cNvSpPr/>
          <p:nvPr>
            <p:custDataLst>
              <p:tags r:id="rId2"/>
            </p:custDataLst>
          </p:nvPr>
        </p:nvSpPr>
        <p:spPr>
          <a:xfrm>
            <a:off x="4411028" y="4563428"/>
            <a:ext cx="4726305" cy="1193483"/>
          </a:xfrm>
          <a:custGeom>
            <a:avLst/>
            <a:gdLst>
              <a:gd name="connsiteX0" fmla="*/ 2 w 9924"/>
              <a:gd name="connsiteY0" fmla="*/ 2235 h 2506"/>
              <a:gd name="connsiteX1" fmla="*/ 0 w 9924"/>
              <a:gd name="connsiteY1" fmla="*/ 230 h 2506"/>
              <a:gd name="connsiteX2" fmla="*/ 220 w 9924"/>
              <a:gd name="connsiteY2" fmla="*/ 0 h 2506"/>
              <a:gd name="connsiteX3" fmla="*/ 500 w 9924"/>
              <a:gd name="connsiteY3" fmla="*/ 0 h 2506"/>
              <a:gd name="connsiteX4" fmla="*/ 710 w 9924"/>
              <a:gd name="connsiteY4" fmla="*/ 220 h 2506"/>
              <a:gd name="connsiteX5" fmla="*/ 710 w 9924"/>
              <a:gd name="connsiteY5" fmla="*/ 2050 h 2506"/>
              <a:gd name="connsiteX6" fmla="*/ 500 w 9924"/>
              <a:gd name="connsiteY6" fmla="*/ 2050 h 2506"/>
              <a:gd name="connsiteX7" fmla="*/ 500 w 9924"/>
              <a:gd name="connsiteY7" fmla="*/ 980 h 2506"/>
              <a:gd name="connsiteX8" fmla="*/ 1153 w 9924"/>
              <a:gd name="connsiteY8" fmla="*/ 982 h 2506"/>
              <a:gd name="connsiteX9" fmla="*/ 1153 w 9924"/>
              <a:gd name="connsiteY9" fmla="*/ 1942 h 2506"/>
              <a:gd name="connsiteX10" fmla="*/ 1936 w 9924"/>
              <a:gd name="connsiteY10" fmla="*/ 1946 h 2506"/>
              <a:gd name="connsiteX11" fmla="*/ 1936 w 9924"/>
              <a:gd name="connsiteY11" fmla="*/ 2268 h 2506"/>
              <a:gd name="connsiteX12" fmla="*/ 2281 w 9924"/>
              <a:gd name="connsiteY12" fmla="*/ 2268 h 2506"/>
              <a:gd name="connsiteX13" fmla="*/ 2283 w 9924"/>
              <a:gd name="connsiteY13" fmla="*/ 2506 h 2506"/>
              <a:gd name="connsiteX14" fmla="*/ 9924 w 9924"/>
              <a:gd name="connsiteY14" fmla="*/ 2501 h 2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924" h="2506">
                <a:moveTo>
                  <a:pt x="2" y="2235"/>
                </a:moveTo>
                <a:lnTo>
                  <a:pt x="0" y="230"/>
                </a:lnTo>
                <a:lnTo>
                  <a:pt x="220" y="0"/>
                </a:lnTo>
                <a:lnTo>
                  <a:pt x="500" y="0"/>
                </a:lnTo>
                <a:lnTo>
                  <a:pt x="710" y="220"/>
                </a:lnTo>
                <a:lnTo>
                  <a:pt x="710" y="2050"/>
                </a:lnTo>
                <a:lnTo>
                  <a:pt x="500" y="2050"/>
                </a:lnTo>
                <a:lnTo>
                  <a:pt x="500" y="980"/>
                </a:lnTo>
                <a:lnTo>
                  <a:pt x="1153" y="982"/>
                </a:lnTo>
                <a:lnTo>
                  <a:pt x="1153" y="1942"/>
                </a:lnTo>
                <a:lnTo>
                  <a:pt x="1936" y="1946"/>
                </a:lnTo>
                <a:lnTo>
                  <a:pt x="1936" y="2268"/>
                </a:lnTo>
                <a:lnTo>
                  <a:pt x="2281" y="2268"/>
                </a:lnTo>
                <a:lnTo>
                  <a:pt x="2283" y="2506"/>
                </a:lnTo>
                <a:lnTo>
                  <a:pt x="9924" y="2501"/>
                </a:lnTo>
              </a:path>
            </a:pathLst>
          </a:cu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auto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4" name="任意多边形 8"/>
          <p:cNvSpPr/>
          <p:nvPr>
            <p:custDataLst>
              <p:tags r:id="rId3"/>
            </p:custDataLst>
          </p:nvPr>
        </p:nvSpPr>
        <p:spPr>
          <a:xfrm>
            <a:off x="0" y="4784884"/>
            <a:ext cx="4421029" cy="976789"/>
          </a:xfrm>
          <a:custGeom>
            <a:avLst/>
            <a:gdLst>
              <a:gd name="connsiteX0" fmla="*/ 9283 w 9283"/>
              <a:gd name="connsiteY0" fmla="*/ 1758 h 2051"/>
              <a:gd name="connsiteX1" fmla="*/ 9062 w 9283"/>
              <a:gd name="connsiteY1" fmla="*/ 1755 h 2051"/>
              <a:gd name="connsiteX2" fmla="*/ 9062 w 9283"/>
              <a:gd name="connsiteY2" fmla="*/ 0 h 2051"/>
              <a:gd name="connsiteX3" fmla="*/ 8410 w 9283"/>
              <a:gd name="connsiteY3" fmla="*/ 547 h 2051"/>
              <a:gd name="connsiteX4" fmla="*/ 8410 w 9283"/>
              <a:gd name="connsiteY4" fmla="*/ 2028 h 2051"/>
              <a:gd name="connsiteX5" fmla="*/ 8710 w 9283"/>
              <a:gd name="connsiteY5" fmla="*/ 2028 h 2051"/>
              <a:gd name="connsiteX6" fmla="*/ 8710 w 9283"/>
              <a:gd name="connsiteY6" fmla="*/ 1158 h 2051"/>
              <a:gd name="connsiteX7" fmla="*/ 7675 w 9283"/>
              <a:gd name="connsiteY7" fmla="*/ 906 h 2051"/>
              <a:gd name="connsiteX8" fmla="*/ 7674 w 9283"/>
              <a:gd name="connsiteY8" fmla="*/ 1785 h 2051"/>
              <a:gd name="connsiteX9" fmla="*/ 7084 w 9283"/>
              <a:gd name="connsiteY9" fmla="*/ 1785 h 2051"/>
              <a:gd name="connsiteX10" fmla="*/ 7086 w 9283"/>
              <a:gd name="connsiteY10" fmla="*/ 2051 h 2051"/>
              <a:gd name="connsiteX11" fmla="*/ 0 w 9283"/>
              <a:gd name="connsiteY11" fmla="*/ 2047 h 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83" h="2051">
                <a:moveTo>
                  <a:pt x="9283" y="1758"/>
                </a:moveTo>
                <a:lnTo>
                  <a:pt x="9062" y="1755"/>
                </a:lnTo>
                <a:lnTo>
                  <a:pt x="9062" y="0"/>
                </a:lnTo>
                <a:lnTo>
                  <a:pt x="8410" y="547"/>
                </a:lnTo>
                <a:lnTo>
                  <a:pt x="8410" y="2028"/>
                </a:lnTo>
                <a:lnTo>
                  <a:pt x="8710" y="2028"/>
                </a:lnTo>
                <a:lnTo>
                  <a:pt x="8710" y="1158"/>
                </a:lnTo>
                <a:lnTo>
                  <a:pt x="7675" y="906"/>
                </a:lnTo>
                <a:lnTo>
                  <a:pt x="7674" y="1785"/>
                </a:lnTo>
                <a:lnTo>
                  <a:pt x="7084" y="1785"/>
                </a:lnTo>
                <a:lnTo>
                  <a:pt x="7086" y="2051"/>
                </a:lnTo>
                <a:lnTo>
                  <a:pt x="0" y="2047"/>
                </a:lnTo>
              </a:path>
            </a:pathLst>
          </a:cu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auto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4"/>
            </p:custDataLst>
          </p:nvPr>
        </p:nvCxnSpPr>
        <p:spPr>
          <a:xfrm>
            <a:off x="4580096" y="4302919"/>
            <a:ext cx="0" cy="260509"/>
          </a:xfrm>
          <a:prstGeom prst="line">
            <a:avLst/>
          </a:pr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1675108" y="3186973"/>
            <a:ext cx="5793784" cy="869400"/>
          </a:xfrm>
        </p:spPr>
        <p:txBody>
          <a:bodyPr wrap="square" lIns="90000" tIns="46800" rIns="90000" bIns="46800" anchor="t">
            <a:normAutofit/>
          </a:bodyPr>
          <a:lstStyle>
            <a:lvl1pPr algn="ctr">
              <a:defRPr sz="39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6"/>
            </p:custDataLst>
          </p:nvPr>
        </p:nvSpPr>
        <p:spPr>
          <a:xfrm>
            <a:off x="2634750" y="1889630"/>
            <a:ext cx="3874500" cy="1201500"/>
          </a:xfrm>
        </p:spPr>
        <p:txBody>
          <a:bodyPr wrap="none" lIns="90000" tIns="46800" rIns="90000" bIns="46800" anchor="b">
            <a:normAutofit/>
          </a:bodyPr>
          <a:lstStyle>
            <a:lvl1pPr marL="0" indent="0" algn="ctr">
              <a:buNone/>
              <a:defRPr sz="4500" b="1">
                <a:ln w="15875"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  <a:noFill/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2197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2915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2197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165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2915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165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21970" y="1127284"/>
            <a:ext cx="8101489" cy="4363403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8099316" cy="30416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>
            <a:off x="0" y="2483168"/>
            <a:ext cx="9143524" cy="2273141"/>
          </a:xfrm>
          <a:custGeom>
            <a:avLst/>
            <a:gdLst>
              <a:gd name="connsiteX0" fmla="*/ 0 w 19207"/>
              <a:gd name="connsiteY0" fmla="*/ 4755 h 4773"/>
              <a:gd name="connsiteX1" fmla="*/ 2772 w 19207"/>
              <a:gd name="connsiteY1" fmla="*/ 4754 h 4773"/>
              <a:gd name="connsiteX2" fmla="*/ 2772 w 19207"/>
              <a:gd name="connsiteY2" fmla="*/ 3267 h 4773"/>
              <a:gd name="connsiteX3" fmla="*/ 3507 w 19207"/>
              <a:gd name="connsiteY3" fmla="*/ 2990 h 4773"/>
              <a:gd name="connsiteX4" fmla="*/ 3503 w 19207"/>
              <a:gd name="connsiteY4" fmla="*/ 4767 h 4773"/>
              <a:gd name="connsiteX5" fmla="*/ 3211 w 19207"/>
              <a:gd name="connsiteY5" fmla="*/ 4769 h 4773"/>
              <a:gd name="connsiteX6" fmla="*/ 3211 w 19207"/>
              <a:gd name="connsiteY6" fmla="*/ 1950 h 4773"/>
              <a:gd name="connsiteX7" fmla="*/ 4584 w 19207"/>
              <a:gd name="connsiteY7" fmla="*/ 2275 h 4773"/>
              <a:gd name="connsiteX8" fmla="*/ 4584 w 19207"/>
              <a:gd name="connsiteY8" fmla="*/ 4773 h 4773"/>
              <a:gd name="connsiteX9" fmla="*/ 4069 w 19207"/>
              <a:gd name="connsiteY9" fmla="*/ 4773 h 4773"/>
              <a:gd name="connsiteX10" fmla="*/ 4079 w 19207"/>
              <a:gd name="connsiteY10" fmla="*/ 0 h 4773"/>
              <a:gd name="connsiteX11" fmla="*/ 5131 w 19207"/>
              <a:gd name="connsiteY11" fmla="*/ 7 h 4773"/>
              <a:gd name="connsiteX12" fmla="*/ 5128 w 19207"/>
              <a:gd name="connsiteY12" fmla="*/ 3834 h 4773"/>
              <a:gd name="connsiteX13" fmla="*/ 4879 w 19207"/>
              <a:gd name="connsiteY13" fmla="*/ 3837 h 4773"/>
              <a:gd name="connsiteX14" fmla="*/ 4879 w 19207"/>
              <a:gd name="connsiteY14" fmla="*/ 2979 h 4773"/>
              <a:gd name="connsiteX15" fmla="*/ 6069 w 19207"/>
              <a:gd name="connsiteY15" fmla="*/ 2978 h 4773"/>
              <a:gd name="connsiteX16" fmla="*/ 6068 w 19207"/>
              <a:gd name="connsiteY16" fmla="*/ 4339 h 4773"/>
              <a:gd name="connsiteX17" fmla="*/ 6597 w 19207"/>
              <a:gd name="connsiteY17" fmla="*/ 4338 h 4773"/>
              <a:gd name="connsiteX18" fmla="*/ 6595 w 19207"/>
              <a:gd name="connsiteY18" fmla="*/ 4771 h 4773"/>
              <a:gd name="connsiteX19" fmla="*/ 19207 w 19207"/>
              <a:gd name="connsiteY19" fmla="*/ 4770 h 4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9207" h="4773">
                <a:moveTo>
                  <a:pt x="0" y="4755"/>
                </a:moveTo>
                <a:lnTo>
                  <a:pt x="2772" y="4754"/>
                </a:lnTo>
                <a:lnTo>
                  <a:pt x="2772" y="3267"/>
                </a:lnTo>
                <a:lnTo>
                  <a:pt x="3507" y="2990"/>
                </a:lnTo>
                <a:lnTo>
                  <a:pt x="3503" y="4767"/>
                </a:lnTo>
                <a:lnTo>
                  <a:pt x="3211" y="4769"/>
                </a:lnTo>
                <a:lnTo>
                  <a:pt x="3211" y="1950"/>
                </a:lnTo>
                <a:lnTo>
                  <a:pt x="4584" y="2275"/>
                </a:lnTo>
                <a:lnTo>
                  <a:pt x="4584" y="4773"/>
                </a:lnTo>
                <a:lnTo>
                  <a:pt x="4069" y="4773"/>
                </a:lnTo>
                <a:lnTo>
                  <a:pt x="4079" y="0"/>
                </a:lnTo>
                <a:lnTo>
                  <a:pt x="5131" y="7"/>
                </a:lnTo>
                <a:lnTo>
                  <a:pt x="5128" y="3834"/>
                </a:lnTo>
                <a:lnTo>
                  <a:pt x="4879" y="3837"/>
                </a:lnTo>
                <a:lnTo>
                  <a:pt x="4879" y="2979"/>
                </a:lnTo>
                <a:lnTo>
                  <a:pt x="6069" y="2978"/>
                </a:lnTo>
                <a:lnTo>
                  <a:pt x="6068" y="4339"/>
                </a:lnTo>
                <a:lnTo>
                  <a:pt x="6597" y="4338"/>
                </a:lnTo>
                <a:lnTo>
                  <a:pt x="6595" y="4771"/>
                </a:lnTo>
                <a:lnTo>
                  <a:pt x="19207" y="4770"/>
                </a:lnTo>
              </a:path>
            </a:pathLst>
          </a:cu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 fontAlgn="auto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cxnSp>
        <p:nvCxnSpPr>
          <p:cNvPr id="8" name="直接连接符 7"/>
          <p:cNvCxnSpPr/>
          <p:nvPr userDrawn="1">
            <p:custDataLst>
              <p:tags r:id="rId3"/>
            </p:custDataLst>
          </p:nvPr>
        </p:nvCxnSpPr>
        <p:spPr>
          <a:xfrm>
            <a:off x="2195036" y="2060734"/>
            <a:ext cx="0" cy="422434"/>
          </a:xfrm>
          <a:prstGeom prst="lin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3672000" y="2126250"/>
            <a:ext cx="4452300" cy="1368900"/>
          </a:xfrm>
        </p:spPr>
        <p:txBody>
          <a:bodyPr wrap="square" lIns="90000" tIns="46800" rIns="90000" bIns="46800" anchor="b">
            <a:normAutofit/>
          </a:bodyPr>
          <a:lstStyle>
            <a:lvl1pPr algn="r">
              <a:lnSpc>
                <a:spcPct val="100000"/>
              </a:lnSpc>
              <a:defRPr sz="4950"/>
            </a:lvl1pPr>
          </a:lstStyle>
          <a:p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3672000" y="3719250"/>
            <a:ext cx="4452300" cy="540000"/>
          </a:xfrm>
        </p:spPr>
        <p:txBody>
          <a:bodyPr wrap="square" lIns="90000" tIns="46800" rIns="90000" bIns="46800">
            <a:normAutofit/>
          </a:bodyPr>
          <a:lstStyle>
            <a:lvl1pPr marL="0" indent="0" algn="r">
              <a:lnSpc>
                <a:spcPct val="100000"/>
              </a:lnSpc>
              <a:buNone/>
              <a:defRPr sz="1500" b="1" spc="50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0" name="联系方式占位符 9"/>
          <p:cNvSpPr>
            <a:spLocks noGrp="1"/>
          </p:cNvSpPr>
          <p:nvPr>
            <p:ph type="body" sz="quarter" idx="16" hasCustomPrompt="1"/>
            <p:custDataLst>
              <p:tags r:id="rId9"/>
            </p:custDataLst>
          </p:nvPr>
        </p:nvSpPr>
        <p:spPr>
          <a:xfrm>
            <a:off x="6164903" y="5069250"/>
            <a:ext cx="1925100" cy="491618"/>
          </a:xfrm>
        </p:spPr>
        <p:txBody>
          <a:bodyPr wrap="square" lIns="90000" tIns="46800" rIns="90000" bIns="46800" anchor="t">
            <a:normAutofit/>
          </a:bodyPr>
          <a:lstStyle>
            <a:lvl1pPr marL="0" indent="0" algn="r">
              <a:lnSpc>
                <a:spcPct val="100000"/>
              </a:lnSpc>
              <a:buNone/>
              <a:defRPr sz="135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联系方式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0"/>
            </p:custDataLst>
          </p:nvPr>
        </p:nvSpPr>
        <p:spPr>
          <a:xfrm>
            <a:off x="4345103" y="5069250"/>
            <a:ext cx="1622700" cy="491618"/>
          </a:xfrm>
        </p:spPr>
        <p:txBody>
          <a:bodyPr wrap="square" lIns="90000" tIns="46800" rIns="90000" bIns="468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35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+mn-lt"/>
                <a:ea typeface="+mn-ea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+mn-lt"/>
                <a:ea typeface="+mn-ea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+mn-lt"/>
                <a:ea typeface="+mn-ea"/>
              </a:defRPr>
            </a:lvl1pPr>
          </a:lstStyle>
          <a:p>
            <a:pPr lvl="0"/>
            <a:fld id="{9A0DB2DC-4C9A-4742-B13C-FB6460FD3503}" type="slidenum">
              <a:rPr lang="zh-CN" altLang="en-US"/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5"/>
          <p:cNvSpPr>
            <a:spLocks noChangeAspect="1"/>
          </p:cNvSpPr>
          <p:nvPr userDrawn="1">
            <p:custDataLst>
              <p:tags r:id="rId12"/>
            </p:custDataLst>
          </p:nvPr>
        </p:nvSpPr>
        <p:spPr>
          <a:xfrm flipH="1">
            <a:off x="521970" y="996373"/>
            <a:ext cx="8618945" cy="774383"/>
          </a:xfrm>
          <a:custGeom>
            <a:avLst/>
            <a:gdLst>
              <a:gd name="connsiteX0" fmla="*/ 0 w 17629"/>
              <a:gd name="connsiteY0" fmla="*/ 1621 h 1626"/>
              <a:gd name="connsiteX1" fmla="*/ 1899 w 17629"/>
              <a:gd name="connsiteY1" fmla="*/ 1621 h 1626"/>
              <a:gd name="connsiteX2" fmla="*/ 1899 w 17629"/>
              <a:gd name="connsiteY2" fmla="*/ 1378 h 1626"/>
              <a:gd name="connsiteX3" fmla="*/ 2246 w 17629"/>
              <a:gd name="connsiteY3" fmla="*/ 1378 h 1626"/>
              <a:gd name="connsiteX4" fmla="*/ 2244 w 17629"/>
              <a:gd name="connsiteY4" fmla="*/ 982 h 1626"/>
              <a:gd name="connsiteX5" fmla="*/ 2765 w 17629"/>
              <a:gd name="connsiteY5" fmla="*/ 975 h 1626"/>
              <a:gd name="connsiteX6" fmla="*/ 2765 w 17629"/>
              <a:gd name="connsiteY6" fmla="*/ 1290 h 1626"/>
              <a:gd name="connsiteX7" fmla="*/ 2617 w 17629"/>
              <a:gd name="connsiteY7" fmla="*/ 1291 h 1626"/>
              <a:gd name="connsiteX8" fmla="*/ 2617 w 17629"/>
              <a:gd name="connsiteY8" fmla="*/ 133 h 1626"/>
              <a:gd name="connsiteX9" fmla="*/ 3295 w 17629"/>
              <a:gd name="connsiteY9" fmla="*/ 0 h 1626"/>
              <a:gd name="connsiteX10" fmla="*/ 3294 w 17629"/>
              <a:gd name="connsiteY10" fmla="*/ 1533 h 1626"/>
              <a:gd name="connsiteX11" fmla="*/ 3015 w 17629"/>
              <a:gd name="connsiteY11" fmla="*/ 1535 h 1626"/>
              <a:gd name="connsiteX12" fmla="*/ 3015 w 17629"/>
              <a:gd name="connsiteY12" fmla="*/ 755 h 1626"/>
              <a:gd name="connsiteX13" fmla="*/ 3603 w 17629"/>
              <a:gd name="connsiteY13" fmla="*/ 637 h 1626"/>
              <a:gd name="connsiteX14" fmla="*/ 3602 w 17629"/>
              <a:gd name="connsiteY14" fmla="*/ 1177 h 1626"/>
              <a:gd name="connsiteX15" fmla="*/ 4024 w 17629"/>
              <a:gd name="connsiteY15" fmla="*/ 1176 h 1626"/>
              <a:gd name="connsiteX16" fmla="*/ 4024 w 17629"/>
              <a:gd name="connsiteY16" fmla="*/ 1626 h 1626"/>
              <a:gd name="connsiteX17" fmla="*/ 17629 w 17629"/>
              <a:gd name="connsiteY17" fmla="*/ 1621 h 1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629" h="1626">
                <a:moveTo>
                  <a:pt x="0" y="1621"/>
                </a:moveTo>
                <a:lnTo>
                  <a:pt x="1899" y="1621"/>
                </a:lnTo>
                <a:lnTo>
                  <a:pt x="1899" y="1378"/>
                </a:lnTo>
                <a:lnTo>
                  <a:pt x="2246" y="1378"/>
                </a:lnTo>
                <a:lnTo>
                  <a:pt x="2244" y="982"/>
                </a:lnTo>
                <a:cubicBezTo>
                  <a:pt x="2417" y="980"/>
                  <a:pt x="2593" y="975"/>
                  <a:pt x="2765" y="975"/>
                </a:cubicBezTo>
                <a:lnTo>
                  <a:pt x="2765" y="1290"/>
                </a:lnTo>
                <a:lnTo>
                  <a:pt x="2617" y="1291"/>
                </a:lnTo>
                <a:lnTo>
                  <a:pt x="2617" y="133"/>
                </a:lnTo>
                <a:lnTo>
                  <a:pt x="3295" y="0"/>
                </a:lnTo>
                <a:cubicBezTo>
                  <a:pt x="3296" y="468"/>
                  <a:pt x="3298" y="1057"/>
                  <a:pt x="3294" y="1533"/>
                </a:cubicBezTo>
                <a:lnTo>
                  <a:pt x="3015" y="1535"/>
                </a:lnTo>
                <a:lnTo>
                  <a:pt x="3015" y="755"/>
                </a:lnTo>
                <a:lnTo>
                  <a:pt x="3603" y="637"/>
                </a:lnTo>
                <a:lnTo>
                  <a:pt x="3602" y="1177"/>
                </a:lnTo>
                <a:lnTo>
                  <a:pt x="4024" y="1176"/>
                </a:lnTo>
                <a:lnTo>
                  <a:pt x="4024" y="1626"/>
                </a:lnTo>
                <a:lnTo>
                  <a:pt x="17629" y="1621"/>
                </a:lnTo>
              </a:path>
            </a:pathLst>
          </a:cu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z="135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521970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6565487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03860" indent="-15494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99440" indent="-121285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accent1"/>
          </a:solidFill>
          <a:latin typeface="+mn-lt"/>
          <a:ea typeface="+mn-ea"/>
          <a:cs typeface="+mn-cs"/>
        </a:defRPr>
      </a:lvl3pPr>
      <a:lvl4pPr marL="772795" indent="-11176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926465" indent="-9525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5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05.xml"/><Relationship Id="rId3" Type="http://schemas.openxmlformats.org/officeDocument/2006/relationships/image" Target="../media/image5.png"/><Relationship Id="rId2" Type="http://schemas.openxmlformats.org/officeDocument/2006/relationships/tags" Target="../tags/tag104.xml"/><Relationship Id="rId1" Type="http://schemas.openxmlformats.org/officeDocument/2006/relationships/tags" Target="../tags/tag103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08.xml"/><Relationship Id="rId3" Type="http://schemas.openxmlformats.org/officeDocument/2006/relationships/hyperlink" Target="code\05_5.%20Graph%20RAG.py" TargetMode="Externa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1.xml"/><Relationship Id="rId3" Type="http://schemas.openxmlformats.org/officeDocument/2006/relationships/image" Target="../media/image6.png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4.xml"/><Relationship Id="rId3" Type="http://schemas.openxmlformats.org/officeDocument/2006/relationships/hyperlink" Target="code\06_6.%20Self%20RAG.py" TargetMode="Externa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7.xml"/><Relationship Id="rId3" Type="http://schemas.openxmlformats.org/officeDocument/2006/relationships/image" Target="../media/image7.png"/><Relationship Id="rId2" Type="http://schemas.openxmlformats.org/officeDocument/2006/relationships/tags" Target="../tags/tag116.xml"/><Relationship Id="rId1" Type="http://schemas.openxmlformats.org/officeDocument/2006/relationships/tags" Target="../tags/tag115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20.xml"/><Relationship Id="rId3" Type="http://schemas.openxmlformats.org/officeDocument/2006/relationships/hyperlink" Target="code\07_7.%20Adaptive%20RAG.py" TargetMode="External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23.xml"/><Relationship Id="rId3" Type="http://schemas.openxmlformats.org/officeDocument/2006/relationships/image" Target="../media/image8.png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26.xml"/><Relationship Id="rId3" Type="http://schemas.openxmlformats.org/officeDocument/2006/relationships/hyperlink" Target="code\08_8.%20SFR%20RAG.py" TargetMode="External"/><Relationship Id="rId2" Type="http://schemas.openxmlformats.org/officeDocument/2006/relationships/tags" Target="../tags/tag125.xml"/><Relationship Id="rId1" Type="http://schemas.openxmlformats.org/officeDocument/2006/relationships/tags" Target="../tags/tag124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1.xml"/><Relationship Id="rId3" Type="http://schemas.openxmlformats.org/officeDocument/2006/relationships/image" Target="../media/image1.png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4.xml"/><Relationship Id="rId3" Type="http://schemas.openxmlformats.org/officeDocument/2006/relationships/hyperlink" Target="code\01_1.%20Naive%20RAG.py" TargetMode="Externa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87.xml"/><Relationship Id="rId3" Type="http://schemas.openxmlformats.org/officeDocument/2006/relationships/image" Target="../media/image2.png"/><Relationship Id="rId2" Type="http://schemas.openxmlformats.org/officeDocument/2006/relationships/tags" Target="../tags/tag86.xml"/><Relationship Id="rId1" Type="http://schemas.openxmlformats.org/officeDocument/2006/relationships/tags" Target="../tags/tag8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0.xml"/><Relationship Id="rId3" Type="http://schemas.openxmlformats.org/officeDocument/2006/relationships/hyperlink" Target="code\02_2.%20Multi-Head%20RAG.py" TargetMode="External"/><Relationship Id="rId2" Type="http://schemas.openxmlformats.org/officeDocument/2006/relationships/tags" Target="../tags/tag89.xml"/><Relationship Id="rId1" Type="http://schemas.openxmlformats.org/officeDocument/2006/relationships/tags" Target="../tags/tag88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3.xml"/><Relationship Id="rId3" Type="http://schemas.openxmlformats.org/officeDocument/2006/relationships/image" Target="../media/image3.png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6.xml"/><Relationship Id="rId3" Type="http://schemas.openxmlformats.org/officeDocument/2006/relationships/hyperlink" Target="code\03_3.%20Corrective%20RAG.py" TargetMode="External"/><Relationship Id="rId2" Type="http://schemas.openxmlformats.org/officeDocument/2006/relationships/tags" Target="../tags/tag95.xml"/><Relationship Id="rId1" Type="http://schemas.openxmlformats.org/officeDocument/2006/relationships/tags" Target="../tags/tag94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99.xml"/><Relationship Id="rId3" Type="http://schemas.openxmlformats.org/officeDocument/2006/relationships/image" Target="../media/image4.png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02.xml"/><Relationship Id="rId3" Type="http://schemas.openxmlformats.org/officeDocument/2006/relationships/hyperlink" Target="code\04_4.%20Agentic%20RAG.py" TargetMode="Externa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672000" y="1964366"/>
            <a:ext cx="4452300" cy="1541584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RAG</a:t>
            </a:r>
            <a:r>
              <a:rPr lang="zh-CN" altLang="en-US"/>
              <a:t>实战</a:t>
            </a:r>
            <a:r>
              <a:rPr lang="en-US" altLang="zh-CN"/>
              <a:t>|8</a:t>
            </a:r>
            <a:r>
              <a:rPr lang="zh-CN" altLang="en-US"/>
              <a:t>种</a:t>
            </a:r>
            <a:r>
              <a:rPr lang="en-US" altLang="zh-CN"/>
              <a:t>RAG</a:t>
            </a:r>
            <a:r>
              <a:rPr lang="zh-CN" altLang="en-US"/>
              <a:t>架构浅析</a:t>
            </a:r>
            <a:endParaRPr lang="zh-CN" altLang="en-US"/>
          </a:p>
        </p:txBody>
      </p:sp>
      <p:sp>
        <p:nvSpPr>
          <p:cNvPr id="9" name="联系方式"/>
          <p:cNvSpPr>
            <a:spLocks noGrp="1"/>
          </p:cNvSpPr>
          <p:nvPr>
            <p:ph type="body" sz="quarter" idx="16"/>
            <p:custDataLst>
              <p:tags r:id="rId2"/>
            </p:custDataLst>
          </p:nvPr>
        </p:nvSpPr>
        <p:spPr>
          <a:xfrm>
            <a:off x="6157128" y="4985550"/>
            <a:ext cx="1925100" cy="554537"/>
          </a:xfrm>
        </p:spPr>
        <p:txBody>
          <a:bodyPr>
            <a:normAutofit/>
          </a:bodyPr>
          <a:lstStyle/>
          <a:p>
            <a:r>
              <a:rPr lang="zh-CN" altLang="en-US"/>
              <a:t>电话：</a:t>
            </a:r>
            <a:r>
              <a:rPr lang="en-US" altLang="zh-CN"/>
              <a:t>13426199450</a:t>
            </a:r>
            <a:endParaRPr lang="en-US" altLang="zh-CN"/>
          </a:p>
        </p:txBody>
      </p:sp>
      <p:sp>
        <p:nvSpPr>
          <p:cNvPr id="10" name="署名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390320" y="4985550"/>
            <a:ext cx="1622700" cy="554537"/>
          </a:xfrm>
          <a:prstGeom prst="rect">
            <a:avLst/>
          </a:prstGeom>
        </p:spPr>
        <p:txBody>
          <a:bodyPr vert="horz" wrap="square" lIns="90000" tIns="46800" rIns="90000" bIns="46800" rtlCol="0" anchor="t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03860" indent="-154940" algn="l" defTabSz="6858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99440" indent="-121285" algn="l" defTabSz="6858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772795" indent="-111760" algn="l" defTabSz="6858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926465" indent="-95250" algn="l" defTabSz="6858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>
                <a:solidFill>
                  <a:schemeClr val="accent1"/>
                </a:solidFill>
              </a:rPr>
              <a:t>汇报人：</a:t>
            </a:r>
            <a:r>
              <a:rPr lang="zh-CN" altLang="en-US">
                <a:solidFill>
                  <a:schemeClr val="accent1"/>
                </a:solidFill>
              </a:rPr>
              <a:t>季德超</a:t>
            </a:r>
            <a:endParaRPr lang="zh-CN" altLang="en-US">
              <a:solidFill>
                <a:schemeClr val="accent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5. Graph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</a:rPr>
              <a:t>简介：</a:t>
            </a:r>
            <a:r>
              <a:rPr lang="en-US" altLang="zh-CN">
                <a:solidFill>
                  <a:schemeClr val="tx1"/>
                </a:solidFill>
              </a:rPr>
              <a:t>Graph RAG </a:t>
            </a:r>
            <a:r>
              <a:rPr lang="zh-CN" altLang="en-US">
                <a:solidFill>
                  <a:schemeClr val="tx1"/>
                </a:solidFill>
              </a:rPr>
              <a:t>将知识图谱技术与</a:t>
            </a:r>
            <a:r>
              <a:rPr lang="en-US" altLang="zh-CN">
                <a:solidFill>
                  <a:schemeClr val="tx1"/>
                </a:solidFill>
              </a:rPr>
              <a:t> RAG </a:t>
            </a:r>
            <a:r>
              <a:rPr lang="zh-CN" altLang="en-US">
                <a:solidFill>
                  <a:schemeClr val="tx1"/>
                </a:solidFill>
              </a:rPr>
              <a:t>相结合，通过从文档中抽取实体和关系构建知识图谱，并进行社区检测和摘要生成。架构：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4" name="图片 3" descr="微信图片_2026-01-08_171329_8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105" y="2708910"/>
            <a:ext cx="5982970" cy="38887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5. Graph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实体抽取：使用</a:t>
            </a:r>
            <a:r>
              <a:rPr lang="en-US" altLang="zh-CN">
                <a:solidFill>
                  <a:schemeClr val="tx1"/>
                </a:solidFill>
              </a:rPr>
              <a:t>NER</a:t>
            </a:r>
            <a:r>
              <a:rPr lang="zh-CN" altLang="en-US">
                <a:solidFill>
                  <a:schemeClr val="tx1"/>
                </a:solidFill>
              </a:rPr>
              <a:t>或</a:t>
            </a:r>
            <a:r>
              <a:rPr lang="en-US" altLang="zh-CN">
                <a:solidFill>
                  <a:schemeClr val="tx1"/>
                </a:solidFill>
              </a:rPr>
              <a:t>LLM</a:t>
            </a:r>
            <a:r>
              <a:rPr lang="zh-CN" altLang="en-US">
                <a:solidFill>
                  <a:schemeClr val="tx1"/>
                </a:solidFill>
              </a:rPr>
              <a:t>从文档中抽取实体（人物、地点、概念等）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关系抽取：识别实体之间的关系，构建三元组（实体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关系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实体）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知识图谱构建：将实体和关系存储到图数据库中（如</a:t>
            </a:r>
            <a:r>
              <a:rPr lang="en-US" altLang="zh-CN">
                <a:solidFill>
                  <a:schemeClr val="tx1"/>
                </a:solidFill>
              </a:rPr>
              <a:t>Neo4j</a:t>
            </a:r>
            <a:r>
              <a:rPr lang="zh-CN" altLang="en-US">
                <a:solidFill>
                  <a:schemeClr val="tx1"/>
                </a:solidFill>
              </a:rPr>
              <a:t>）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社区检测：对图进行社区划分，识别主题聚类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社区摘要：为每个社区生成摘要描述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图检索：根据查询在知识图谱中检索相关子图和社区摘要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答案生成：结合图结构信息和社区摘要生成更全面的答案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66102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05_5. Graph RAG.py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6. Self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Self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提供给模型自我评估和决策能力，它通过四个反思标记（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Retrieve/ISREL/ISSUP/ISUSE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）来判断：是否需要检索、文档是否相关、答案是否被支持、答案是否有用，模型会生成多个候选答案并综合评分，选择最优结果输出。架构：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72106_2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3284855"/>
            <a:ext cx="6914515" cy="34575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6. Self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实现步骤：</a:t>
            </a:r>
            <a:endParaRPr lang="zh-CN" altLang="en-US" b="1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检索决策：模型首先判断是否需要检索（生成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Retrieve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标记）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按需检索：如果需要检索，从知识库中获取相关文档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相关性评估：模型评估检索到的文档是否与查询相关（生成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ISREL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标记）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支持度评估：模型评估生成的内容是否被检索文档支持（生成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ISSUP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标记）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有用性评估：模型评估生成的回答是否对用户有用（生成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ISUSE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标记）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自适应生成：基于以上评估标记，模型决定是否使用检索内容、重新检索或直接生成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输出最优答案：选择评分最高的生成结果作为最终输出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66102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06_6. Self RAG</a:t>
            </a:r>
            <a:r>
              <a:rPr lang="en-US" altLang="zh-CN">
                <a:hlinkClick r:id="rId3" tooltip="" action="ppaction://hlinkfile"/>
              </a:rPr>
              <a:t>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7. Adaptive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Adaptive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根据查询的类型和复杂度动态选择最优的处理策略。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72712_8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15" y="2420620"/>
            <a:ext cx="8377555" cy="41135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7. Adaptive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查询分类：分析用户查询的类型和复杂度（简单事实</a:t>
            </a:r>
            <a:r>
              <a:rPr lang="en-US" altLang="zh-CN">
                <a:solidFill>
                  <a:schemeClr val="tx1"/>
                </a:solidFill>
              </a:rPr>
              <a:t>/</a:t>
            </a:r>
            <a:r>
              <a:rPr lang="zh-CN" altLang="en-US">
                <a:solidFill>
                  <a:schemeClr val="tx1"/>
                </a:solidFill>
              </a:rPr>
              <a:t>多跳推理</a:t>
            </a:r>
            <a:r>
              <a:rPr lang="en-US" altLang="zh-CN">
                <a:solidFill>
                  <a:schemeClr val="tx1"/>
                </a:solidFill>
              </a:rPr>
              <a:t>/</a:t>
            </a:r>
            <a:r>
              <a:rPr lang="zh-CN" altLang="en-US">
                <a:solidFill>
                  <a:schemeClr val="tx1"/>
                </a:solidFill>
              </a:rPr>
              <a:t>开放性问题）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策略选择：根据查询类型选择最优的</a:t>
            </a:r>
            <a:r>
              <a:rPr lang="en-US" altLang="zh-CN">
                <a:solidFill>
                  <a:schemeClr val="tx1"/>
                </a:solidFill>
              </a:rPr>
              <a:t>RAG</a:t>
            </a:r>
            <a:r>
              <a:rPr lang="zh-CN" altLang="en-US">
                <a:solidFill>
                  <a:schemeClr val="tx1"/>
                </a:solidFill>
              </a:rPr>
              <a:t>策略</a:t>
            </a:r>
            <a:endParaRPr lang="zh-CN" altLang="en-US">
              <a:solidFill>
                <a:schemeClr val="tx1"/>
              </a:solidFill>
            </a:endParaRPr>
          </a:p>
          <a:p>
            <a:pPr lvl="1"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简单查询：直接</a:t>
            </a:r>
            <a:r>
              <a:rPr lang="en-US" altLang="zh-CN">
                <a:solidFill>
                  <a:schemeClr val="tx1"/>
                </a:solidFill>
              </a:rPr>
              <a:t>LLM</a:t>
            </a:r>
            <a:r>
              <a:rPr lang="zh-CN" altLang="en-US">
                <a:solidFill>
                  <a:schemeClr val="tx1"/>
                </a:solidFill>
              </a:rPr>
              <a:t>回答或单次检索</a:t>
            </a:r>
            <a:endParaRPr lang="zh-CN" altLang="en-US">
              <a:solidFill>
                <a:schemeClr val="tx1"/>
              </a:solidFill>
            </a:endParaRPr>
          </a:p>
          <a:p>
            <a:pPr lvl="1"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复杂查询：多轮迭代检索</a:t>
            </a:r>
            <a:endParaRPr lang="zh-CN" altLang="en-US">
              <a:solidFill>
                <a:schemeClr val="tx1"/>
              </a:solidFill>
            </a:endParaRPr>
          </a:p>
          <a:p>
            <a:pPr lvl="1"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开放性问题：结合网络搜索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动态路由：将查询路由到对应的处理流程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自适应检索：根据中间结果动态调整检索深度和范围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结果整合：整合不同策略的结果生成最终答案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66102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07_7. Adaptive RAG</a:t>
            </a:r>
            <a:r>
              <a:rPr lang="en-US" altLang="zh-CN">
                <a:hlinkClick r:id="rId3" tooltip="" action="ppaction://hlinkfile"/>
              </a:rPr>
              <a:t>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8. SFR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SFR RAG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Salesforce Research RAG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）是工业级高质量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的最佳实践。它采用经过指令微调的高性能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embedding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模型（如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BGE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），结合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Cross-Encoder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重排序、上下文压缩、引用生成和质量验证等多项优化技术。架构：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73400_69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0" y="3068955"/>
            <a:ext cx="7672070" cy="33997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8. SFR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实现步骤：</a:t>
            </a:r>
            <a:endParaRPr lang="zh-CN" altLang="en-US" b="1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高质量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Embedding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：使用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SFR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Salesforce Research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）的高性能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embedding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模型进行文档和查询编码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指令微调检索：使用指令微调的检索模型，支持多种检索任务（问答、摘要、事实核查等）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上下文压缩：对检索到的文档进行智能压缩，去除冗余信息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重排序：使用专门的重排序模型对候选文档进行精细排序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引用生成：生成答案时附带引用来源，提高可信度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质量控制：对生成结果进行事实性检验和质量评估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66102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08_8. SFR RAG</a:t>
            </a:r>
            <a:r>
              <a:rPr lang="en-US" altLang="zh-CN">
                <a:hlinkClick r:id="rId3" tooltip="" action="ppaction://hlinkfile"/>
              </a:rPr>
              <a:t>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1. Naive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</a:rPr>
              <a:t>简介：</a:t>
            </a:r>
            <a:r>
              <a:rPr lang="en-US" altLang="zh-CN">
                <a:solidFill>
                  <a:schemeClr val="tx1"/>
                </a:solidFill>
              </a:rPr>
              <a:t>Naive RAG </a:t>
            </a:r>
            <a:r>
              <a:rPr lang="zh-CN" altLang="en-US">
                <a:solidFill>
                  <a:schemeClr val="tx1"/>
                </a:solidFill>
              </a:rPr>
              <a:t>是最基础的检索增强生成架构，采用</a:t>
            </a:r>
            <a:r>
              <a:rPr lang="en-US" altLang="zh-CN">
                <a:solidFill>
                  <a:schemeClr val="tx1"/>
                </a:solidFill>
              </a:rPr>
              <a:t>“</a:t>
            </a:r>
            <a:r>
              <a:rPr lang="zh-CN" altLang="en-US">
                <a:solidFill>
                  <a:schemeClr val="tx1"/>
                </a:solidFill>
              </a:rPr>
              <a:t>索引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检索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生成</a:t>
            </a:r>
            <a:r>
              <a:rPr lang="en-US" altLang="zh-CN">
                <a:solidFill>
                  <a:schemeClr val="tx1"/>
                </a:solidFill>
              </a:rPr>
              <a:t>”</a:t>
            </a:r>
            <a:r>
              <a:rPr lang="zh-CN" altLang="en-US">
                <a:solidFill>
                  <a:schemeClr val="tx1"/>
                </a:solidFill>
              </a:rPr>
              <a:t>的经典流程。架构：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4" name="图片 3" descr="微信图片_2026-01-08_161821_9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80665"/>
            <a:ext cx="9144000" cy="37490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1. Naive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数据加载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：收集数据并进行清洗，比如各个文档格式的转换，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OCR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文字提取等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分块和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embedding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：将文档拆分更小的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chunk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，一方面让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embedding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更好转换语义信息，另一方面解决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LLM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的上下文长度限制问题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向量存储：将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embedding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存储到向量数据库中，方便快速搜索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search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和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Prompt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工程：对于查找的问题先通过向量数据库检索，然后将召回的文件原文，通过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Prompt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加工提供给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LLM</a:t>
            </a:r>
            <a:endParaRPr lang="en-US" altLang="zh-CN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输出答案：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LLM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根据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Prompt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生成答案输出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73341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1. Naive RAG.py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2. Multi-Head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Multi-Head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借鉴了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Transformer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的多头注意力机制，利用模型不同注意力头捕获的多样化语义特征进行并行检索。架构：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marL="0" indent="0">
              <a:buNone/>
            </a:pP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62939_866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" y="2708910"/>
            <a:ext cx="7382510" cy="38392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2. Multi-Head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多头注意力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Embedding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：利用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Transformer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模型的多头注意力层（而非最后一层）生成多个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embedding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，每个头捕获不同的语义特征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多向量索引构建：为每个注意力头构建独立的向量索引，存储不同维度的语义信息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并行检索：针对查询，在多个索引上并行检索，每个头返回最相关的文档片段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结果融合：将多个头的检索结果进行去重和融合，综合考虑不同语义维度的相关性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上下文生成：将融合后的文档片段组装成上下文，输入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LLM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生成答案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73341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02_2. Multi-Head RAG.py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3. Corrective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Corrective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在传统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基础上引入了文档质量评估和自我修正机制。对检索到的每个文档进行相关性评分（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Correct/Incorrect/Ambiguous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），对于质量不足的检索结果，搜索外部知识源进行补充。架构：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65515_816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" y="2997200"/>
            <a:ext cx="7484110" cy="37420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3. Corrective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21970" y="1833245"/>
            <a:ext cx="8521700" cy="406781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初始检索：使用向量检索获取与查询相关的候选文档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相关性评估：使用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LLM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或专门的评估模型对每个检索到的文档进行相关性评分（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Correct/Incorrect/Ambiguous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知识修正：对于评估为不相关或模糊的文档，触发知识修正机制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网络搜索增强：当本地知识库文档质量不足时，调用外部搜索引擎获取补充信息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文档重组：将评估为相关的文档和补充搜索结果重新组织，去除冗余信息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700"/>
              </a:spcBef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答案生成：基于修正后的高质量上下文生成最终答案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94931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03_3. Corrective RAG</a:t>
            </a:r>
            <a:r>
              <a:rPr lang="en-US" altLang="zh-CN">
                <a:hlinkClick r:id="rId3" tooltip="" action="ppaction://hlinkfile"/>
              </a:rPr>
              <a:t>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4. Agentic RAG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简介：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Agentic RAG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（智能体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RAG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）将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AI Agent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的规划和推理能力与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RAG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相结合。</a:t>
            </a:r>
            <a:r>
              <a:rPr lang="en-US" altLang="zh-CN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Agent 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可以自主分析查询、制定检索策略、选择合适的工具（</a:t>
            </a:r>
            <a:r>
              <a:rPr lang="zh-CN" altLang="en-US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语义搜索、关键词搜索、</a:t>
            </a:r>
            <a:r>
              <a:rPr lang="en-US" altLang="zh-CN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Graph </a:t>
            </a:r>
            <a:r>
              <a:rPr lang="zh-CN" altLang="en-US">
                <a:solidFill>
                  <a:srgbClr val="FF0000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搜索、摘要搜索</a:t>
            </a:r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等），并根据中间结果进行迭代优化。架构：</a:t>
            </a:r>
            <a:endParaRPr lang="zh-CN" altLang="en-US">
              <a:solidFill>
                <a:schemeClr val="tx1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pic>
        <p:nvPicPr>
          <p:cNvPr id="4" name="图片 3" descr="微信图片_2026-01-08_170209_4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930" y="2997200"/>
            <a:ext cx="5393690" cy="38373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>
                <a:sym typeface="+mn-ea"/>
              </a:rPr>
              <a:t>4. Agentic RAG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p>
            <a:pPr marL="0" indent="0">
              <a:buNone/>
            </a:pPr>
            <a:r>
              <a:rPr lang="zh-CN" altLang="en-US" b="1">
                <a:solidFill>
                  <a:schemeClr val="tx1"/>
                </a:solidFill>
              </a:rPr>
              <a:t>实现步骤：</a:t>
            </a:r>
            <a:endParaRPr lang="zh-CN" altLang="en-US" b="1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初始化：创建具有推理和规划能力的</a:t>
            </a:r>
            <a:r>
              <a:rPr lang="en-US" altLang="zh-CN">
                <a:solidFill>
                  <a:schemeClr val="tx1"/>
                </a:solidFill>
              </a:rPr>
              <a:t>AI Agent</a:t>
            </a:r>
            <a:r>
              <a:rPr lang="zh-CN" altLang="en-US">
                <a:solidFill>
                  <a:schemeClr val="tx1"/>
                </a:solidFill>
              </a:rPr>
              <a:t>，配备检索工具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任务分解：</a:t>
            </a: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分析用户查询，将复杂问题分解为多个子任务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工具选择：</a:t>
            </a: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根据子任务特点选择合适的工具（检索、计算、</a:t>
            </a:r>
            <a:r>
              <a:rPr lang="en-US">
                <a:solidFill>
                  <a:schemeClr val="tx1"/>
                </a:solidFill>
              </a:rPr>
              <a:t>Graph</a:t>
            </a:r>
            <a:r>
              <a:rPr lang="zh-CN" altLang="en-US">
                <a:solidFill>
                  <a:schemeClr val="tx1"/>
                </a:solidFill>
              </a:rPr>
              <a:t>等）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迭代检索：</a:t>
            </a: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可以根据中间结果决定是否需要进一步检索或调整查询策略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推理整合：</a:t>
            </a: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对多轮检索和工具调用的结果进行推理和整合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自我反思：</a:t>
            </a:r>
            <a:r>
              <a:rPr lang="en-US" altLang="zh-CN">
                <a:solidFill>
                  <a:schemeClr val="tx1"/>
                </a:solidFill>
              </a:rPr>
              <a:t>Agent</a:t>
            </a:r>
            <a:r>
              <a:rPr lang="zh-CN" altLang="en-US">
                <a:solidFill>
                  <a:schemeClr val="tx1"/>
                </a:solidFill>
              </a:rPr>
              <a:t>评估答案质量，必要时进行自我修正</a:t>
            </a:r>
            <a:endParaRPr lang="zh-CN" altLang="en-US">
              <a:solidFill>
                <a:schemeClr val="tx1"/>
              </a:solidFill>
            </a:endParaRPr>
          </a:p>
          <a:p>
            <a:pPr>
              <a:buFont typeface="Wingdings" panose="05000000000000000000" charset="0"/>
              <a:buChar char="l"/>
            </a:pPr>
            <a:r>
              <a:rPr lang="zh-CN" altLang="en-US">
                <a:solidFill>
                  <a:schemeClr val="tx1"/>
                </a:solidFill>
              </a:rPr>
              <a:t>最终输出：生成完整、准确的答案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7995" y="5661025"/>
            <a:ext cx="4097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1"/>
                </a:solidFill>
                <a:latin typeface="Microsoft YaHei" panose="020B0503020204020204" charset="-122"/>
                <a:ea typeface="Microsoft YaHei" panose="020B0503020204020204" charset="-122"/>
              </a:rPr>
              <a:t>参见代码：</a:t>
            </a:r>
            <a:r>
              <a:rPr lang="en-US" altLang="zh-CN">
                <a:hlinkClick r:id="rId3" tooltip="" action="ppaction://hlinkfile"/>
              </a:rPr>
              <a:t>04_4. Agentic RAG</a:t>
            </a:r>
            <a:r>
              <a:rPr lang="en-US" altLang="zh-CN">
                <a:hlinkClick r:id="rId3" tooltip="" action="ppaction://hlinkfile"/>
              </a:rPr>
              <a:t>.py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0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0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0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0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07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0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1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3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1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0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2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2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3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2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25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13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3"/>
</p:tagLst>
</file>

<file path=ppt/tags/tag1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20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2"/>
</p:tagLst>
</file>

<file path=ppt/tags/tag25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3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50"/>
</p:tagLst>
</file>

<file path=ppt/tags/tag3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36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37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38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39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4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4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5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7"/>
</p:tagLst>
</file>

<file path=ppt/tags/tag62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50"/>
</p:tagLst>
</file>

<file path=ppt/tags/tag6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TYPE" val="f"/>
  <p:tag name="KSO_WM_UNIT_SUBTYPE" val="d"/>
  <p:tag name="KSO_WM_UNIT_INDEX" val="2"/>
  <p:tag name="KSO_WM_BEAUTIFY_FLAG" val="#wm#"/>
  <p:tag name="KSO_WM_TAG_VERSION" val="3.0"/>
  <p:tag name="KSO_WM_UNIT_PRESET_TEXT" val="联系方式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0"/>
</p:tagLst>
</file>

<file path=ppt/tags/tag67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6"/>
</p:tagLst>
</file>

<file path=ppt/tags/tag6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894"/>
</p:tagLst>
</file>

<file path=ppt/tags/tag7.xml><?xml version="1.0" encoding="utf-8"?>
<p:tagLst xmlns:p="http://schemas.openxmlformats.org/presentationml/2006/main">
  <p:tag name="KSO_WM_UNIT_TYPE" val="f"/>
  <p:tag name="KSO_WM_UNIT_SUBTYPE" val="d"/>
  <p:tag name="KSO_WM_UNIT_INDEX" val="2"/>
  <p:tag name="KSO_WM_BEAUTIFY_FLAG" val="#wm#"/>
  <p:tag name="KSO_WM_TAG_VERSION" val="3.0"/>
  <p:tag name="KSO_WM_UNIT_PRESET_TEXT" val="联系方式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0"/>
</p:tagLst>
</file>

<file path=ppt/tags/tag7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894"/>
</p:tagLst>
</file>

<file path=ppt/tags/tag7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894"/>
  <p:tag name="KSO_WM_TEMPLATE_CATEGORY" val="custom"/>
  <p:tag name="KSO_WM_TEMPLATE_MASTER_TYPE" val="0"/>
</p:tagLst>
</file>

<file path=ppt/tags/tag7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894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94"/>
  <p:tag name="KSO_WM_TEMPLATE_CATEGORY" val="custom"/>
  <p:tag name="KSO_WM_UNIT_ISCONTENTSTITLE" val="0"/>
  <p:tag name="KSO_WM_UNIT_TEXT_TYPE" val="1"/>
  <p:tag name="KSO_WM_UNIT_PRESET_TEXT" val="单击此处&#10;添加文档标题"/>
</p:tagLst>
</file>

<file path=ppt/tags/tag76.xml><?xml version="1.0" encoding="utf-8"?>
<p:tagLst xmlns:p="http://schemas.openxmlformats.org/presentationml/2006/main">
  <p:tag name="KSO_WM_UNIT_TYPE" val="f"/>
  <p:tag name="KSO_WM_UNIT_SUBTYPE" val="d"/>
  <p:tag name="KSO_WM_UNIT_INDEX" val="2"/>
  <p:tag name="KSO_WM_BEAUTIFY_FLAG" val="#wm#"/>
  <p:tag name="KSO_WM_TAG_VERSION" val="3.0"/>
  <p:tag name="KSO_WM_UNIT_ID" val="custom20235894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94"/>
  <p:tag name="KSO_WM_TEMPLATE_CATEGORY" val="custom"/>
</p:tagLst>
</file>

<file path=ppt/tags/tag77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894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894"/>
  <p:tag name="KSO_WM_TEMPLATE_CATEGORY" val="custom"/>
</p:tagLst>
</file>

<file path=ppt/tags/tag78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894"/>
  <p:tag name="KSO_WM_TEMPLATE_CATEGORY" val="custom"/>
  <p:tag name="KSO_WM_SLIDE_INDEX" val="1"/>
  <p:tag name="KSO_WM_SLIDE_ID" val="custom20235894_1"/>
  <p:tag name="KSO_WM_TEMPLATE_MASTER_TYPE" val="0"/>
  <p:tag name="KSO_WM_SLIDE_LAYOUT" val="a_b_f"/>
  <p:tag name="KSO_WM_SLIDE_LAYOUT_CNT" val="1_1_2"/>
  <p:tag name="KSO_WM_SLIDE_THEME_ID" val="3332912"/>
  <p:tag name="KSO_WM_SLIDE_THEME_NAME" val="城市线条职场办公商务风"/>
</p:tagLst>
</file>

<file path=ppt/tags/tag7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6"/>
</p:tagLst>
</file>

<file path=ppt/tags/tag8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8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3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8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8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89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9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9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5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ags/tag9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9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35894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城市线条职场办公商务风">
  <a:themeElements>
    <a:clrScheme name="城市线条">
      <a:dk1>
        <a:srgbClr val="000000"/>
      </a:dk1>
      <a:lt1>
        <a:srgbClr val="FFFFFF"/>
      </a:lt1>
      <a:dk2>
        <a:srgbClr val="222A35"/>
      </a:dk2>
      <a:lt2>
        <a:srgbClr val="F6FBFD"/>
      </a:lt2>
      <a:accent1>
        <a:srgbClr val="868686"/>
      </a:accent1>
      <a:accent2>
        <a:srgbClr val="6B81C1"/>
      </a:accent2>
      <a:accent3>
        <a:srgbClr val="906BC1"/>
      </a:accent3>
      <a:accent4>
        <a:srgbClr val="C1756B"/>
      </a:accent4>
      <a:accent5>
        <a:srgbClr val="C1AE6B"/>
      </a:accent5>
      <a:accent6>
        <a:srgbClr val="6BC19A"/>
      </a:accent6>
      <a:hlink>
        <a:srgbClr val="0563C1"/>
      </a:hlink>
      <a:folHlink>
        <a:srgbClr val="954F72"/>
      </a:folHlink>
    </a:clrScheme>
    <a:fontScheme name="自定义 1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2824</Words>
  <Application>WPS 演示</Application>
  <PresentationFormat/>
  <Paragraphs>140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宋体</vt:lpstr>
      <vt:lpstr>Wingdings</vt:lpstr>
      <vt:lpstr>Microsoft YaHei</vt:lpstr>
      <vt:lpstr>Arial Unicode MS</vt:lpstr>
      <vt:lpstr>Calibri</vt:lpstr>
      <vt:lpstr>Wingdings</vt:lpstr>
      <vt:lpstr>默认设计模板</vt:lpstr>
      <vt:lpstr>城市线条职场办公商务风</vt:lpstr>
      <vt:lpstr>单击此处 添加文档标题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RAG实战|8种RAG架构浅析</dc:title>
  <dc:creator>季德超</dc:creator>
  <cp:lastModifiedBy>季</cp:lastModifiedBy>
  <cp:revision>14</cp:revision>
  <dcterms:created xsi:type="dcterms:W3CDTF">2026-01-08T08:28:32Z</dcterms:created>
  <dcterms:modified xsi:type="dcterms:W3CDTF">2026-01-08T09:42:06Z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2052-12.1.0.24034</vt:lpwstr>
  </property>
  <property fmtid="{D5CDD505-2E9C-101B-9397-08002B2CF9AE}" pid="3" name="ICV">
    <vt:lpwstr>9B00288F5E8E42FC8C4EC825F248BE4A_12</vt:lpwstr>
  </property>
</Properties>
</file>